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57" r:id="rId3"/>
    <p:sldId id="270" r:id="rId4"/>
    <p:sldId id="275" r:id="rId5"/>
    <p:sldId id="273" r:id="rId6"/>
    <p:sldId id="272" r:id="rId7"/>
    <p:sldId id="267" r:id="rId8"/>
    <p:sldId id="274" r:id="rId9"/>
    <p:sldId id="260" r:id="rId10"/>
    <p:sldId id="261" r:id="rId11"/>
    <p:sldId id="277" r:id="rId12"/>
    <p:sldId id="276" r:id="rId13"/>
    <p:sldId id="278" r:id="rId14"/>
    <p:sldId id="280" r:id="rId15"/>
    <p:sldId id="262" r:id="rId16"/>
    <p:sldId id="263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3D1B1-31CB-4657-9A4E-6823C065C282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D9661-FAC5-4929-801F-9F8805E0B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9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62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permanent</a:t>
            </a:r>
            <a:r>
              <a:rPr lang="en-US" baseline="0" dirty="0"/>
              <a:t> magnet Holder for variable B-field strength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Dispersion</a:t>
            </a:r>
            <a:r>
              <a:rPr lang="en-US" baseline="0" dirty="0"/>
              <a:t> is 8.3 A/mm</a:t>
            </a:r>
          </a:p>
          <a:p>
            <a:r>
              <a:rPr lang="en-US" baseline="0" dirty="0"/>
              <a:t>MU1403 is color, </a:t>
            </a:r>
            <a:r>
              <a:rPr lang="en-US" baseline="0" dirty="0" err="1"/>
              <a:t>Jenoptik</a:t>
            </a:r>
            <a:r>
              <a:rPr lang="en-US" baseline="0" dirty="0"/>
              <a:t> is only B&amp;W but with better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92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5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6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55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six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16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Proportional to B with wavelength fixed, but also proportional</a:t>
            </a:r>
            <a:r>
              <a:rPr lang="en-US" baseline="0" dirty="0"/>
              <a:t> to lambda^2 with B fixed.</a:t>
            </a:r>
          </a:p>
          <a:p>
            <a:r>
              <a:rPr lang="en-US" baseline="0" dirty="0"/>
              <a:t>This system has the unique ability to study that proportionality.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8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77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68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25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permanent</a:t>
            </a:r>
            <a:r>
              <a:rPr lang="en-US" baseline="0" dirty="0"/>
              <a:t> magnet Holder for variable B-field strength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1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permanent</a:t>
            </a:r>
            <a:r>
              <a:rPr lang="en-US" baseline="0" dirty="0"/>
              <a:t> magnet Holder for variable B-field strength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5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=1.07 T was maximum for the Pasco tubes.</a:t>
            </a:r>
            <a:endParaRPr lang="en-US" dirty="0"/>
          </a:p>
          <a:p>
            <a:r>
              <a:rPr lang="en-US" dirty="0"/>
              <a:t>Done for five He I lines and one </a:t>
            </a:r>
            <a:r>
              <a:rPr lang="en-US" dirty="0" err="1"/>
              <a:t>Ar</a:t>
            </a:r>
            <a:r>
              <a:rPr lang="en-US" dirty="0"/>
              <a:t> I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78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R verified, I applied the instrument towards</a:t>
            </a:r>
            <a:r>
              <a:rPr lang="en-US" baseline="0" dirty="0"/>
              <a:t> measuring the Zeeman Effect…</a:t>
            </a:r>
          </a:p>
          <a:p>
            <a:r>
              <a:rPr lang="en-US" baseline="0" dirty="0"/>
              <a:t>In the process, I developed a new experiment which showcases the strengths of this system.</a:t>
            </a:r>
            <a:endParaRPr lang="en-US" dirty="0"/>
          </a:p>
          <a:p>
            <a:r>
              <a:rPr lang="en-US" dirty="0"/>
              <a:t>Water cooled, only run for short periods</a:t>
            </a:r>
            <a:r>
              <a:rPr lang="en-US" baseline="0" dirty="0"/>
              <a:t> of time. Room maintained at constant temp due to etalon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3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spectrometer used for this new approach is a M216…</a:t>
            </a:r>
          </a:p>
          <a:p>
            <a:r>
              <a:rPr lang="en-US" dirty="0"/>
              <a:t>Retrofitting included four features…</a:t>
            </a:r>
          </a:p>
          <a:p>
            <a:r>
              <a:rPr lang="en-US" dirty="0"/>
              <a:t>Less</a:t>
            </a:r>
            <a:r>
              <a:rPr lang="en-US" baseline="0" dirty="0"/>
              <a:t> dense grating gives a broader spectral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99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permanent</a:t>
            </a:r>
            <a:r>
              <a:rPr lang="en-US" baseline="0" dirty="0"/>
              <a:t> magnet Holder for variable B-field strength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permanent</a:t>
            </a:r>
            <a:r>
              <a:rPr lang="en-US" baseline="0" dirty="0"/>
              <a:t> magnet Holder for variable B-field strength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13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permanent</a:t>
            </a:r>
            <a:r>
              <a:rPr lang="en-US" baseline="0" dirty="0"/>
              <a:t> magnet Holder for variable B-field strength</a:t>
            </a:r>
          </a:p>
          <a:p>
            <a:r>
              <a:rPr lang="en-US" baseline="0" dirty="0" err="1"/>
              <a:t>Gaussmeter</a:t>
            </a:r>
            <a:r>
              <a:rPr lang="en-US" baseline="0" dirty="0"/>
              <a:t> didn’t *quite* fit through the long, narrow opening, and so the tip would rotate and measure lower flux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53F9C-F3AC-4B0F-810E-D377B0922D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CB85-FF23-46C1-928C-C95537749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3DDF0-49ED-49AC-A615-E2007EF6F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F3947-881E-4B96-983A-32708BC95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5F66B-72F3-4B8A-BC95-3ED0B2F1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B161F-FC69-4D73-8946-CC8E25598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1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4004-AACE-45FE-8770-9957EDED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8BE4C-9333-4F31-A420-98393BB56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BDCB1-62C8-4701-91E4-68258FD3D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B9D36-91C0-4D20-BCC3-E96E6AF6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51B42-C2DB-462B-88DE-181E5C4C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31D96-CD00-4BB9-8200-E837F637D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181C5-0768-4EC1-9646-4624D15CE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C250F-E462-4690-B788-B9D98F15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E756E-5D0F-4909-ABED-B803878F9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7D8B5-EE46-4AFC-B802-21D6ACFD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3582-36F4-4F80-94B5-26FCDAC6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8E65C-C1E3-46EF-B131-BFCC6650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13B4D-9138-49AB-AC9B-0215C9F0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07FEE-18F7-44CB-AF32-91A6901F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D5E52-1DA3-4725-8987-FA9C247D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E7D5-00A0-436D-99E3-6DAD887F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5E691-2258-4AAE-A0F4-41516128C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887E6-7FDB-4C99-B1D0-4E276E76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F0324-AC63-4403-BA7D-B87B02CCB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BC974-5DD8-48B7-8DC6-968E3902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BD15-CF47-42FF-9620-90060050D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5A163-ECF0-4AC3-8285-E192378D8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9D5DA4-42C1-4D82-9257-3383C38B66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D44B6-CAF8-45EE-8B5E-1937C249E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68C02-AC29-4B8E-9C4F-9E2BB1C7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87F51-9B67-4368-BD4B-1C6644E1A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8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363E-9030-4C55-BF15-51BD14526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620C-3A9E-4930-BD2B-B42F56751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452DC-6D0E-48A5-8C5B-22902F59B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FD59E-C612-4706-ADD2-0A1625E6C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FA1A2-6CED-4146-B3DE-ABA157B88C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E0C05F-90B8-4314-9B49-C8913EA1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F7C8E-B471-4819-BF26-A4B9DADE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DABB00-E42A-426F-97A9-399CDDFF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4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A3111-813A-40A4-AC20-CDF2EBF5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A1400-9320-479E-BB85-637D9EAC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2544A-51E9-4B75-AE7A-1F1A30B6F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01126-6911-497F-9A1B-F1C79BBB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238D0-25DB-4BD4-9045-996ACBD5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FADFB-7150-4F5D-AC3A-51D9410B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98BCD-541E-45A8-BBCC-8383553D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29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C884-11E1-44C3-B050-E282A609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5344-EF00-405D-A238-63A0D930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37E855-D2AC-45D9-A0CF-B8A240E2F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C70C4-7C21-4142-B1C9-C833D726A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06110-8D5B-4B5A-BFB5-700BC820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511EF-8A0B-4F18-907A-CB273CE0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4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CFD1-36BB-49E9-B7E1-C09C393E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0D163A-6FCA-4282-9398-9B12B84EB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47A7-2E9B-400F-86D1-AAA6FF4AC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02120-1A57-42F8-B426-E902BCF5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A1BC2B-8F32-46AD-AB0E-68B3CD81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C4CE8-6BD7-4D6A-B7E9-BD2D1EC4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1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F10981-C1B6-4AB2-9A87-85E02413E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B3563-55E1-4D64-88C5-B6C2A92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080B-B1AB-429D-8983-A265A6397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D7727-1CE5-4FD7-9ED2-45DE209C2CDC}" type="datetimeFigureOut">
              <a:rPr lang="en-US" smtClean="0"/>
              <a:t>1/6/2018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EC8F-DFC1-49D4-BC67-9AE55627F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5AD1-C71E-412E-B4EF-32CC2B65E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A43CC-9489-414B-84C8-E6AD5FF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11" Type="http://schemas.openxmlformats.org/officeDocument/2006/relationships/image" Target="../media/image41.png"/><Relationship Id="rId10" Type="http://schemas.openxmlformats.org/officeDocument/2006/relationships/image" Target="../media/image37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5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361" y="1087447"/>
            <a:ext cx="11109277" cy="2480646"/>
          </a:xfrm>
        </p:spPr>
        <p:txBody>
          <a:bodyPr>
            <a:normAutofit/>
          </a:bodyPr>
          <a:lstStyle/>
          <a:p>
            <a:r>
              <a:rPr lang="en-US" sz="4800" dirty="0"/>
              <a:t>Zeeman Effect Experiment with High-Resolution Spectroscopy for Advanced Physics Laboratory</a:t>
            </a:r>
            <a:endParaRPr lang="en-US" sz="48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3791" y="3876626"/>
            <a:ext cx="8915399" cy="298137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Dr. Andrew Taylor</a:t>
            </a:r>
          </a:p>
          <a:p>
            <a:r>
              <a:rPr lang="en-US" dirty="0"/>
              <a:t>Physical Sciences, Inc. Andover, MA</a:t>
            </a:r>
          </a:p>
          <a:p>
            <a:r>
              <a:rPr lang="en-US" b="1" dirty="0"/>
              <a:t>Dr. Oleg </a:t>
            </a:r>
            <a:r>
              <a:rPr lang="en-US" b="1" dirty="0" err="1"/>
              <a:t>Batishchev</a:t>
            </a:r>
            <a:r>
              <a:rPr lang="en-US" b="1" dirty="0"/>
              <a:t> and Alex Hyde</a:t>
            </a:r>
          </a:p>
          <a:p>
            <a:r>
              <a:rPr lang="en-US" dirty="0"/>
              <a:t>Department of Physics, Northeastern University, Boston, MA</a:t>
            </a:r>
          </a:p>
          <a:p>
            <a:pPr algn="ctr"/>
            <a:r>
              <a:rPr lang="en-US" dirty="0"/>
              <a:t>January 9</a:t>
            </a:r>
            <a:r>
              <a:rPr lang="en-US" baseline="30000" dirty="0"/>
              <a:t>th</a:t>
            </a:r>
            <a:r>
              <a:rPr lang="en-US" dirty="0"/>
              <a:t>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80" y="4800600"/>
            <a:ext cx="2010104" cy="2057400"/>
          </a:xfrm>
          <a:prstGeom prst="rect">
            <a:avLst/>
          </a:prstGeom>
        </p:spPr>
      </p:pic>
      <p:sp>
        <p:nvSpPr>
          <p:cNvPr id="6" name="Rectangle 5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3690" y="487181"/>
            <a:ext cx="10515600" cy="916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The Wonderful World of AJP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E011D-00D8-4E05-B5B3-B744E0112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5883610"/>
            <a:ext cx="2795608" cy="8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06744D-64FC-4EBB-A9A2-7E22419ADF51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365125"/>
            <a:ext cx="1160178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Light Source and Collection Optics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4698076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Continued to use Pasco Spectral tubes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Used optical fibers for emission collection from discharge to M216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Cannot bring fiber directly into Magnet Holder, built two-lens collimator  </a:t>
                </a:r>
              </a:p>
              <a:p>
                <a:pPr lvl="1"/>
                <a:r>
                  <a:rPr lang="en-US" sz="2000" dirty="0">
                    <a:cs typeface="Arial" panose="020B0604020202020204" pitchFamily="34" charset="0"/>
                  </a:rPr>
                  <a:t>Back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lens selected to match the NA of the fiber</a:t>
                </a:r>
              </a:p>
              <a:p>
                <a:pPr lvl="1"/>
                <a:r>
                  <a:rPr lang="en-US" sz="2000" dirty="0">
                    <a:cs typeface="Arial" panose="020B0604020202020204" pitchFamily="34" charset="0"/>
                  </a:rPr>
                  <a:t>Front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=75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𝑚𝑚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lens selected to collect light from smallest possible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4698076" cy="4351338"/>
              </a:xfrm>
              <a:blipFill>
                <a:blip r:embed="rId3"/>
                <a:stretch>
                  <a:fillRect l="-116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627420" y="4967717"/>
            <a:ext cx="200920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Left: Collimator for collected emission </a:t>
            </a:r>
          </a:p>
          <a:p>
            <a:r>
              <a:rPr lang="en-US" sz="1700" dirty="0">
                <a:cs typeface="Arial" panose="020B0604020202020204" pitchFamily="34" charset="0"/>
              </a:rPr>
              <a:t>Right: end tube into which the collimator fit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69A1A2-D636-4269-802F-0D9319F18F98}"/>
              </a:ext>
            </a:extLst>
          </p:cNvPr>
          <p:cNvSpPr/>
          <p:nvPr/>
        </p:nvSpPr>
        <p:spPr>
          <a:xfrm>
            <a:off x="5627419" y="2379823"/>
            <a:ext cx="212558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Retrofitted M216 entrance slit with optical fiber attached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3CDC21C-C90A-42B1-A1E3-2B7C55977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73" y="1836808"/>
            <a:ext cx="2858193" cy="2137739"/>
          </a:xfr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58263D-12D7-490D-BF1D-A89413D46F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35" y="4225234"/>
            <a:ext cx="3480070" cy="21345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EBA6CF-96C5-4D22-9C8E-DC38AD049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2" y="5364971"/>
            <a:ext cx="3352523" cy="87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7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UV-VIS Spectroscopic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85327" cy="5032374"/>
          </a:xfrm>
        </p:spPr>
        <p:txBody>
          <a:bodyPr>
            <a:noAutofit/>
          </a:bodyPr>
          <a:lstStyle/>
          <a:p>
            <a:r>
              <a:rPr lang="en-US" sz="2000" dirty="0"/>
              <a:t>Utilized two spectroscopic systems</a:t>
            </a:r>
          </a:p>
          <a:p>
            <a:r>
              <a:rPr lang="en-US" sz="2000" dirty="0"/>
              <a:t>1:Ocean Optics USB4000 for broad UV—VIS coverage</a:t>
            </a:r>
          </a:p>
          <a:p>
            <a:pPr lvl="1"/>
            <a:r>
              <a:rPr lang="en-US" sz="1800" dirty="0"/>
              <a:t>3648 pixels at 2 nm/pix resolution</a:t>
            </a:r>
          </a:p>
          <a:p>
            <a:r>
              <a:rPr lang="en-US" sz="2000" dirty="0"/>
              <a:t>2: McPherson spectrometer with </a:t>
            </a:r>
            <a:r>
              <a:rPr lang="en-US" sz="2000" dirty="0" err="1"/>
              <a:t>Touptek</a:t>
            </a:r>
            <a:r>
              <a:rPr lang="en-US" sz="2000" dirty="0"/>
              <a:t> MU1403 14 MP Camera and customized LabVIEW interface</a:t>
            </a:r>
          </a:p>
          <a:p>
            <a:pPr lvl="1"/>
            <a:r>
              <a:rPr lang="en-US" sz="1800" dirty="0"/>
              <a:t>4096 x 3286</a:t>
            </a:r>
          </a:p>
          <a:p>
            <a:pPr lvl="1"/>
            <a:r>
              <a:rPr lang="en-US" sz="1800" dirty="0"/>
              <a:t>~350-1100 nm spectral range </a:t>
            </a:r>
          </a:p>
          <a:p>
            <a:pPr lvl="1"/>
            <a:r>
              <a:rPr lang="en-US" sz="1800" dirty="0"/>
              <a:t>1.4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 pixel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LabVIEW VI controls integration time, gain,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color, etc.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Modified it to integrate image into 1D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spectrum and to crop &amp; integrate a 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small ROI  </a:t>
            </a:r>
          </a:p>
          <a:p>
            <a:endParaRPr lang="en-US" sz="2000" dirty="0"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6864" y="4248658"/>
            <a:ext cx="1792573" cy="1878279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88D9B20-8195-46F1-AB1F-AD4EC4D1A9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24" y="1690688"/>
            <a:ext cx="2136141" cy="2136141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4CC51B-9268-402B-89C4-18F2DB8D8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869" y="2068231"/>
            <a:ext cx="3086554" cy="13810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2DD271-CDC4-49C2-826F-3D1A87CAE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94" y="3945304"/>
            <a:ext cx="4512750" cy="25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15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Determination of Spectral Lines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4493456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Helium and Argon ultimately chosen as the sources for Zeeman effect experiment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Single-isotope elements with &gt;99.6% purity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Large number of bright lines across entire UV—NIR spectrum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Utilized closely-spaced peaks at 587, 706, 751, and 811 nm to calibrate the per-pixel resolution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0.85−1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pm/pix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Extrapolated resolution for other wavelengths from linear curve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4493456" cy="4831064"/>
              </a:xfrm>
              <a:blipFill>
                <a:blip r:embed="rId3"/>
                <a:stretch>
                  <a:fillRect l="-1221" t="-1261" r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212907" y="1386394"/>
            <a:ext cx="34600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He I and </a:t>
            </a:r>
            <a:r>
              <a:rPr lang="en-US" sz="1700" dirty="0" err="1">
                <a:cs typeface="Arial" panose="020B0604020202020204" pitchFamily="34" charset="0"/>
              </a:rPr>
              <a:t>Ar</a:t>
            </a:r>
            <a:r>
              <a:rPr lang="en-US" sz="1700" dirty="0">
                <a:cs typeface="Arial" panose="020B0604020202020204" pitchFamily="34" charset="0"/>
              </a:rPr>
              <a:t> I spectra from USB4000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1B5186-5CB7-45C2-8C81-878A95C09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186" y="1731921"/>
            <a:ext cx="3031477" cy="51113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C1AC82-AE44-4E76-9AEF-9A6FA1B97C2A}"/>
              </a:ext>
            </a:extLst>
          </p:cNvPr>
          <p:cNvSpPr txBox="1"/>
          <p:nvPr/>
        </p:nvSpPr>
        <p:spPr>
          <a:xfrm>
            <a:off x="8617528" y="1377978"/>
            <a:ext cx="35744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Calibration using closely-spaced peaks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7E329A-59CC-4664-B800-3373C7975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804" y="1731921"/>
            <a:ext cx="3035920" cy="49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5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838" y="2682240"/>
            <a:ext cx="3280612" cy="2510444"/>
          </a:xfrm>
          <a:prstGeom prst="rect">
            <a:avLst/>
          </a:prstGeom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Zeeman Effect in Singlets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93" y="2237024"/>
            <a:ext cx="3951625" cy="3440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4493456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Measured Zeeman splitting of a line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-field varied from 0.5—1.07 T in 0.1 T increments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Distance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8, 14, 18, 22, 26, 34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respectively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Measured in He I 501 and 667 nm, and </a:t>
                </a:r>
                <a:r>
                  <a:rPr lang="en-US" sz="2000" dirty="0" err="1">
                    <a:cs typeface="Arial" panose="020B0604020202020204" pitchFamily="34" charset="0"/>
                  </a:rPr>
                  <a:t>Ar</a:t>
                </a:r>
                <a:r>
                  <a:rPr lang="en-US" sz="2000" dirty="0">
                    <a:cs typeface="Arial" panose="020B0604020202020204" pitchFamily="34" charset="0"/>
                  </a:rPr>
                  <a:t> I 811 nm singlets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4493456" cy="4831064"/>
              </a:xfrm>
              <a:blipFill>
                <a:blip r:embed="rId5"/>
                <a:stretch>
                  <a:fillRect l="-1221" t="-1261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256736" y="1560135"/>
            <a:ext cx="3818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Schematic of Zeeman splitting in He I 667 nm singlet transition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260810" y="1689074"/>
                <a:ext cx="253955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Arial" panose="020B0604020202020204" pitchFamily="34" charset="0"/>
                  </a:rPr>
                  <a:t>He I 667 nm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1.07 T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810" y="1689074"/>
                <a:ext cx="2539552" cy="353943"/>
              </a:xfrm>
              <a:prstGeom prst="rect">
                <a:avLst/>
              </a:prstGeom>
              <a:blipFill>
                <a:blip r:embed="rId6"/>
                <a:stretch>
                  <a:fillRect l="-1439" t="-5172" r="-959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37469D7-C55B-48E6-B25E-D03923D6DC2A}"/>
              </a:ext>
            </a:extLst>
          </p:cNvPr>
          <p:cNvSpPr txBox="1"/>
          <p:nvPr/>
        </p:nvSpPr>
        <p:spPr>
          <a:xfrm>
            <a:off x="5594468" y="6443740"/>
            <a:ext cx="3142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taken from PHYS5318 lab manual.</a:t>
            </a:r>
          </a:p>
        </p:txBody>
      </p:sp>
    </p:spTree>
    <p:extLst>
      <p:ext uri="{BB962C8B-B14F-4D97-AF65-F5344CB8AC3E}">
        <p14:creationId xmlns:p14="http://schemas.microsoft.com/office/powerpoint/2010/main" val="371978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Zeeman Effect in Triplets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3750425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In the strong field limit,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decouple and interact independently with the field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All transitions converge to exhibit normal Zeeman triplet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Effect appears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𝑆𝑂</m:t>
                        </m:r>
                      </m:sub>
                    </m:sSub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cs typeface="Arial" panose="020B0604020202020204" pitchFamily="34" charset="0"/>
                  </a:rPr>
                  <a:t>In helium this occurs around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B ~ 0.4 T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The limit observed in He I 388, 447, 587, and 706 nm triplet lines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3750425" cy="4831064"/>
              </a:xfrm>
              <a:blipFill>
                <a:blip r:embed="rId3"/>
                <a:stretch>
                  <a:fillRect l="-146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756252" y="1648652"/>
            <a:ext cx="39610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Schematic of Zeeman splitting in He I 706 nm triplet transition at </a:t>
            </a:r>
            <a:r>
              <a:rPr lang="en-US" sz="1700" dirty="0" err="1">
                <a:cs typeface="Arial" panose="020B0604020202020204" pitchFamily="34" charset="0"/>
              </a:rPr>
              <a:t>Paschen</a:t>
            </a:r>
            <a:r>
              <a:rPr lang="en-US" sz="1700" dirty="0">
                <a:cs typeface="Arial" panose="020B0604020202020204" pitchFamily="34" charset="0"/>
              </a:rPr>
              <a:t>-Back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39164" y="1702456"/>
                <a:ext cx="253955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Arial" panose="020B0604020202020204" pitchFamily="34" charset="0"/>
                  </a:rPr>
                  <a:t>He I 587 nm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1.07 T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164" y="1702456"/>
                <a:ext cx="2539552" cy="353943"/>
              </a:xfrm>
              <a:prstGeom prst="rect">
                <a:avLst/>
              </a:prstGeom>
              <a:blipFill>
                <a:blip r:embed="rId4"/>
                <a:stretch>
                  <a:fillRect l="-1439" t="-5172" r="-959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14">
            <a:extLst>
              <a:ext uri="{FF2B5EF4-FFF2-40B4-BE49-F238E27FC236}">
                <a16:creationId xmlns:a16="http://schemas.microsoft.com/office/drawing/2014/main" id="{314BE7C5-DABA-483A-B2DB-4EF2F4646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625" y="2274552"/>
            <a:ext cx="4439263" cy="344926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9062A22-D47C-4300-AE78-B764E762F5F2}"/>
              </a:ext>
            </a:extLst>
          </p:cNvPr>
          <p:cNvSpPr txBox="1"/>
          <p:nvPr/>
        </p:nvSpPr>
        <p:spPr>
          <a:xfrm>
            <a:off x="928010" y="6432657"/>
            <a:ext cx="3664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H. </a:t>
            </a:r>
            <a:r>
              <a:rPr lang="en-US" sz="1400" dirty="0" err="1"/>
              <a:t>Odenthal</a:t>
            </a:r>
            <a:r>
              <a:rPr lang="en-US" sz="1400" dirty="0"/>
              <a:t> </a:t>
            </a:r>
            <a:r>
              <a:rPr lang="en-US" sz="1400" i="1" dirty="0"/>
              <a:t>et al</a:t>
            </a:r>
            <a:r>
              <a:rPr lang="en-US" sz="1400" dirty="0"/>
              <a:t>. </a:t>
            </a:r>
            <a:r>
              <a:rPr lang="en-US" sz="1400" i="1" dirty="0"/>
              <a:t>Physica,</a:t>
            </a:r>
            <a:r>
              <a:rPr lang="en-US" sz="1400" b="1" dirty="0"/>
              <a:t>113C</a:t>
            </a:r>
            <a:r>
              <a:rPr lang="en-US" sz="1400" dirty="0"/>
              <a:t> 203-216 (1982).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58E56-11FD-45E0-B4FA-B3FB14BDA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0407" y="2776049"/>
            <a:ext cx="3236297" cy="25360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A69-CAB3-4BB3-9C54-9AE2DC789A49}"/>
              </a:ext>
            </a:extLst>
          </p:cNvPr>
          <p:cNvSpPr txBox="1"/>
          <p:nvPr/>
        </p:nvSpPr>
        <p:spPr>
          <a:xfrm>
            <a:off x="5236832" y="6432656"/>
            <a:ext cx="3142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taken from PHYS5318 lab manual.</a:t>
            </a:r>
          </a:p>
        </p:txBody>
      </p:sp>
    </p:spTree>
    <p:extLst>
      <p:ext uri="{BB962C8B-B14F-4D97-AF65-F5344CB8AC3E}">
        <p14:creationId xmlns:p14="http://schemas.microsoft.com/office/powerpoint/2010/main" val="86479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22BBEA2-13BD-4FF4-B51F-490D9C23E731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Study of </a:t>
            </a:r>
            <a:r>
              <a:rPr lang="en-US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B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-field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65909" y="1515651"/>
                <a:ext cx="4493456" cy="5103192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Observed Zeeman splitting of a line as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-field varied in 0.1 T increments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=0.5−1.07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T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Collected 5x images for each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to gather experimental uncertainty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cs typeface="Arial" panose="020B0604020202020204" pitchFamily="34" charset="0"/>
                  </a:rPr>
                  <a:t>Analyzed pixel spacing for left and right peak via LabVIEW cursor, averaged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cs typeface="Arial" panose="020B0604020202020204" pitchFamily="34" charset="0"/>
                  </a:rPr>
                  <a:t>Converted into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via measured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cs typeface="Arial" panose="020B0604020202020204" pitchFamily="34" charset="0"/>
                  </a:rPr>
                  <a:t>Graphed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vs.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for six He I VIS lines and one </a:t>
                </a:r>
                <a:r>
                  <a:rPr lang="en-US" sz="2000" dirty="0" err="1">
                    <a:cs typeface="Arial" panose="020B0604020202020204" pitchFamily="34" charset="0"/>
                  </a:rPr>
                  <a:t>Ar</a:t>
                </a:r>
                <a:r>
                  <a:rPr lang="en-US" sz="2000" dirty="0">
                    <a:cs typeface="Arial" panose="020B0604020202020204" pitchFamily="34" charset="0"/>
                  </a:rPr>
                  <a:t> I line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cs typeface="Arial" panose="020B0604020202020204" pitchFamily="34" charset="0"/>
                  </a:rPr>
                  <a:t>From lines, calculated Bohr magneton value with average accuracy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US" sz="2000" b="1" dirty="0">
                    <a:cs typeface="Arial" panose="020B0604020202020204" pitchFamily="34" charset="0"/>
                  </a:rPr>
                  <a:t>10%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5909" y="1515651"/>
                <a:ext cx="4493456" cy="5103192"/>
              </a:xfrm>
              <a:blipFill>
                <a:blip r:embed="rId3"/>
                <a:stretch>
                  <a:fillRect l="-1357" t="-1314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253929" y="1515651"/>
                <a:ext cx="242030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for </a:t>
                </a:r>
                <a:r>
                  <a:rPr lang="en-US" sz="1700" dirty="0" err="1">
                    <a:cs typeface="Arial" panose="020B0604020202020204" pitchFamily="34" charset="0"/>
                  </a:rPr>
                  <a:t>Ar</a:t>
                </a:r>
                <a:r>
                  <a:rPr lang="en-US" sz="1700" dirty="0">
                    <a:cs typeface="Arial" panose="020B0604020202020204" pitchFamily="34" charset="0"/>
                  </a:rPr>
                  <a:t> I 811 nm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3929" y="1515651"/>
                <a:ext cx="2420309" cy="353943"/>
              </a:xfrm>
              <a:prstGeom prst="rect">
                <a:avLst/>
              </a:prstGeom>
              <a:blipFill>
                <a:blip r:embed="rId8"/>
                <a:stretch>
                  <a:fillRect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A564AA-16C9-484C-B26A-91C3C6E167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27" y="4694779"/>
            <a:ext cx="6777087" cy="19240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C1C4F86-5D26-468E-8521-1AA02D2F95A9}"/>
              </a:ext>
            </a:extLst>
          </p:cNvPr>
          <p:cNvSpPr txBox="1"/>
          <p:nvPr/>
        </p:nvSpPr>
        <p:spPr>
          <a:xfrm>
            <a:off x="6892435" y="4340836"/>
            <a:ext cx="338206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Bohr Magneton calculation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F62EC5-5484-4C98-A947-2585576963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49" y="2019567"/>
            <a:ext cx="2847268" cy="2185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11DB6E-FF53-4C8B-A29E-719A9548ED1A}"/>
                  </a:ext>
                </a:extLst>
              </p:cNvPr>
              <p:cNvSpPr txBox="1"/>
              <p:nvPr/>
            </p:nvSpPr>
            <p:spPr>
              <a:xfrm>
                <a:off x="6096000" y="1500424"/>
                <a:ext cx="242030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vs.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for He I 587 nm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C11DB6E-FF53-4C8B-A29E-719A9548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00424"/>
                <a:ext cx="2420309" cy="353943"/>
              </a:xfrm>
              <a:prstGeom prst="rect">
                <a:avLst/>
              </a:prstGeom>
              <a:blipFill>
                <a:blip r:embed="rId11"/>
                <a:stretch>
                  <a:fillRect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20B3C9A-2724-4DF6-964E-BA82291E02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27" y="1975675"/>
            <a:ext cx="2810560" cy="2249152"/>
          </a:xfrm>
        </p:spPr>
      </p:pic>
    </p:spTree>
    <p:extLst>
      <p:ext uri="{BB962C8B-B14F-4D97-AF65-F5344CB8AC3E}">
        <p14:creationId xmlns:p14="http://schemas.microsoft.com/office/powerpoint/2010/main" val="153470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EE20B4-0DCF-4936-8BAC-9C87DB438A4A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Study of </a:t>
            </a:r>
            <a:r>
              <a:rPr lang="el-GR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n-US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4975748" cy="4831064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000" u="sng" dirty="0">
                    <a:cs typeface="Arial" panose="020B0604020202020204" pitchFamily="34" charset="0"/>
                  </a:rPr>
                  <a:t>Unique Ability of System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Spectroscopic System has unique ability to measure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dependence of Zeeman splitting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Analysis is available for virtually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any line in the VIS spectrum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Used six He I lines from 388—706 nm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=1.07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T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:endParaRPr lang="en-US" sz="2000" b="1" dirty="0">
                  <a:cs typeface="Arial" panose="020B0604020202020204" pitchFamily="34" charset="0"/>
                </a:endParaRPr>
              </a:p>
              <a:p>
                <a:pPr marL="0" lvl="1" indent="0">
                  <a:spcBef>
                    <a:spcPts val="1000"/>
                  </a:spcBef>
                  <a:buNone/>
                </a:pPr>
                <a:r>
                  <a:rPr lang="en-US" sz="2000" b="1" dirty="0">
                    <a:cs typeface="Arial" panose="020B0604020202020204" pitchFamily="34" charset="0"/>
                  </a:rPr>
                  <a:t>Bohr magneton calculation is more accurate and precise using this new method</a:t>
                </a:r>
                <a:br>
                  <a:rPr lang="en-US" sz="2000" b="1" dirty="0">
                    <a:cs typeface="Arial" panose="020B0604020202020204" pitchFamily="34" charset="0"/>
                  </a:rPr>
                </a:br>
                <a:endParaRPr lang="en-US" sz="2000" b="1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4975748" cy="4831064"/>
              </a:xfrm>
              <a:blipFill>
                <a:blip r:embed="rId6"/>
                <a:stretch>
                  <a:fillRect l="-134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47" y="2208628"/>
            <a:ext cx="6327510" cy="335748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21960" y="2073692"/>
                <a:ext cx="3911484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7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vs.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p>
                        <m:r>
                          <a:rPr lang="en-US" sz="17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for He I discharge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1.07 T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960" y="2073692"/>
                <a:ext cx="3911484" cy="353943"/>
              </a:xfrm>
              <a:prstGeom prst="rect">
                <a:avLst/>
              </a:prstGeom>
              <a:blipFill>
                <a:blip r:embed="rId5"/>
                <a:stretch>
                  <a:fillRect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596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Anomalous Zeeman Effect in Argon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4418536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Most argon lines exhibit the Anomalous Zeeman effect (not </a:t>
                </a:r>
                <a:r>
                  <a:rPr lang="en-US" sz="2000" dirty="0" err="1">
                    <a:cs typeface="Arial" panose="020B0604020202020204" pitchFamily="34" charset="0"/>
                  </a:rPr>
                  <a:t>Paschen</a:t>
                </a:r>
                <a:r>
                  <a:rPr lang="en-US" sz="2000" dirty="0">
                    <a:cs typeface="Arial" panose="020B0604020202020204" pitchFamily="34" charset="0"/>
                  </a:rPr>
                  <a:t>-Back)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Triplet patterns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=1→0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&gt;1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e.g. </a:t>
                </a:r>
                <a:r>
                  <a:rPr lang="en-US" sz="2000" dirty="0" err="1">
                    <a:cs typeface="Arial" panose="020B0604020202020204" pitchFamily="34" charset="0"/>
                  </a:rPr>
                  <a:t>Ar</a:t>
                </a:r>
                <a:r>
                  <a:rPr lang="en-US" sz="2000" dirty="0">
                    <a:cs typeface="Arial" panose="020B0604020202020204" pitchFamily="34" charset="0"/>
                  </a:rPr>
                  <a:t> I 696 nm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 Quartet patterns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e.g. </a:t>
                </a:r>
                <a:r>
                  <a:rPr lang="en-US" sz="2000" dirty="0" err="1">
                    <a:cs typeface="Arial" panose="020B0604020202020204" pitchFamily="34" charset="0"/>
                  </a:rPr>
                  <a:t>Ar</a:t>
                </a:r>
                <a:r>
                  <a:rPr lang="en-US" sz="2000" dirty="0">
                    <a:cs typeface="Arial" panose="020B0604020202020204" pitchFamily="34" charset="0"/>
                  </a:rPr>
                  <a:t> I 810 nm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Sextet patterns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𝐽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e.g. </a:t>
                </a:r>
                <a:r>
                  <a:rPr lang="en-US" sz="2000" dirty="0" err="1">
                    <a:cs typeface="Arial" panose="020B0604020202020204" pitchFamily="34" charset="0"/>
                  </a:rPr>
                  <a:t>Ar</a:t>
                </a:r>
                <a:r>
                  <a:rPr lang="en-US" sz="2000" dirty="0">
                    <a:cs typeface="Arial" panose="020B0604020202020204" pitchFamily="34" charset="0"/>
                  </a:rPr>
                  <a:t> I 912 nm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cs typeface="Arial" panose="020B0604020202020204" pitchFamily="34" charset="0"/>
                  </a:rPr>
                  <a:t>Excellent candidate to teach the Anomalous Zeeman splitting, either in conjunction with helium or as a separate experiment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4418536" cy="4831064"/>
              </a:xfrm>
              <a:blipFill>
                <a:blip r:embed="rId3"/>
                <a:stretch>
                  <a:fillRect l="-1519" t="-1261" r="-1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04388" y="1591950"/>
                <a:ext cx="246855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Arial" panose="020B0604020202020204" pitchFamily="34" charset="0"/>
                  </a:rPr>
                  <a:t>Ar I 696 nm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1.07 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88" y="1591950"/>
                <a:ext cx="2468559" cy="353943"/>
              </a:xfrm>
              <a:prstGeom prst="rect">
                <a:avLst/>
              </a:prstGeom>
              <a:blipFill>
                <a:blip r:embed="rId4"/>
                <a:stretch>
                  <a:fillRect l="-1733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48888" y="1591949"/>
                <a:ext cx="253955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err="1">
                    <a:cs typeface="Arial" panose="020B0604020202020204" pitchFamily="34" charset="0"/>
                  </a:rPr>
                  <a:t>Ar</a:t>
                </a:r>
                <a:r>
                  <a:rPr lang="en-US" sz="1700" dirty="0">
                    <a:cs typeface="Arial" panose="020B0604020202020204" pitchFamily="34" charset="0"/>
                  </a:rPr>
                  <a:t> I 810 nm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1.07 T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888" y="1591949"/>
                <a:ext cx="2539552" cy="353943"/>
              </a:xfrm>
              <a:prstGeom prst="rect">
                <a:avLst/>
              </a:prstGeom>
              <a:blipFill>
                <a:blip r:embed="rId5"/>
                <a:stretch>
                  <a:fillRect l="-1679" t="-5172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E4776B2-02C8-4829-8B1E-91793B6266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35" y="2080829"/>
            <a:ext cx="2763863" cy="21504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62C084-E0DF-42D7-9F57-60219851B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3" y="2048896"/>
            <a:ext cx="2763863" cy="21823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0858C3-C702-4965-ADFB-D404BE5ED1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380" y="4740113"/>
            <a:ext cx="2388347" cy="191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2F32EC-1161-455F-9B8B-F7698C824709}"/>
                  </a:ext>
                </a:extLst>
              </p:cNvPr>
              <p:cNvSpPr txBox="1"/>
              <p:nvPr/>
            </p:nvSpPr>
            <p:spPr>
              <a:xfrm>
                <a:off x="7566957" y="4419202"/>
                <a:ext cx="253955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err="1">
                    <a:cs typeface="Arial" panose="020B0604020202020204" pitchFamily="34" charset="0"/>
                  </a:rPr>
                  <a:t>Ar</a:t>
                </a:r>
                <a:r>
                  <a:rPr lang="en-US" sz="1700" dirty="0">
                    <a:cs typeface="Arial" panose="020B0604020202020204" pitchFamily="34" charset="0"/>
                  </a:rPr>
                  <a:t> I 912 nm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1.07 T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2F32EC-1161-455F-9B8B-F7698C824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6957" y="4419202"/>
                <a:ext cx="2539552" cy="353943"/>
              </a:xfrm>
              <a:prstGeom prst="rect">
                <a:avLst/>
              </a:prstGeom>
              <a:blipFill>
                <a:blip r:embed="rId9"/>
                <a:stretch>
                  <a:fillRect l="-1439" t="-6897" b="-2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50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Improvements and NIR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4110644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Increasing groove density will increase per-pixel resolution but decreases the longest viewable wavelength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Maximum Zeeman split magnitude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decreased from current magnitude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by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cs typeface="Arial" panose="020B0604020202020204" pitchFamily="34" charset="0"/>
                  </a:rPr>
                  <a:t>   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is the ratio between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    1200g and new grating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The bright He I 1083 nm triplet represents ~135% increasing in Zeeman split over He I 706 nm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sz="2000" dirty="0">
                    <a:cs typeface="Arial" panose="020B0604020202020204" pitchFamily="34" charset="0"/>
                  </a:rPr>
                  <a:t>Two systems used to measure lines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4110644" cy="4831064"/>
              </a:xfrm>
              <a:blipFill>
                <a:blip r:embed="rId3"/>
                <a:stretch>
                  <a:fillRect l="-1335" t="-1261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7307" y="1690688"/>
                <a:ext cx="2941333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Arial" panose="020B0604020202020204" pitchFamily="34" charset="0"/>
                  </a:rPr>
                  <a:t>Princeton Instruments </a:t>
                </a:r>
                <a:r>
                  <a:rPr lang="en-US" sz="1700" dirty="0" err="1">
                    <a:cs typeface="Arial" panose="020B0604020202020204" pitchFamily="34" charset="0"/>
                  </a:rPr>
                  <a:t>IsoPlane</a:t>
                </a:r>
                <a:r>
                  <a:rPr lang="en-US" sz="1700" dirty="0">
                    <a:cs typeface="Arial" panose="020B0604020202020204" pitchFamily="34" charset="0"/>
                  </a:rPr>
                  <a:t> 320 with 1200-g/mm grating and 20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m pixels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307" y="1690688"/>
                <a:ext cx="2941333" cy="877163"/>
              </a:xfrm>
              <a:prstGeom prst="rect">
                <a:avLst/>
              </a:prstGeom>
              <a:blipFill>
                <a:blip r:embed="rId4"/>
                <a:stretch>
                  <a:fillRect l="-1242" t="-2083" r="-20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03606" y="3936207"/>
                <a:ext cx="2539552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>
                    <a:cs typeface="Arial" panose="020B0604020202020204" pitchFamily="34" charset="0"/>
                  </a:rPr>
                  <a:t>McPherson M216 + MU1803-FL camera with 1.85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m pixels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606" y="3936207"/>
                <a:ext cx="2539552" cy="877163"/>
              </a:xfrm>
              <a:prstGeom prst="rect">
                <a:avLst/>
              </a:prstGeom>
              <a:blipFill>
                <a:blip r:embed="rId5"/>
                <a:stretch>
                  <a:fillRect l="-1683" t="-27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6CA1DBB-E995-4B5F-851E-F58AF5360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82" y="1442589"/>
            <a:ext cx="3172283" cy="24740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0002C9-09EF-442F-AE19-C9491E9664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24" y="3878219"/>
            <a:ext cx="4619659" cy="26622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D437C06-47B4-4395-AE09-827E31956765}"/>
              </a:ext>
            </a:extLst>
          </p:cNvPr>
          <p:cNvSpPr txBox="1"/>
          <p:nvPr/>
        </p:nvSpPr>
        <p:spPr>
          <a:xfrm>
            <a:off x="7330024" y="6452028"/>
            <a:ext cx="454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Taylor and O. </a:t>
            </a:r>
            <a:r>
              <a:rPr lang="en-US" sz="1400" dirty="0" err="1"/>
              <a:t>Batishchev</a:t>
            </a:r>
            <a:r>
              <a:rPr lang="en-US" sz="1400" dirty="0"/>
              <a:t>, </a:t>
            </a:r>
            <a:r>
              <a:rPr lang="en-US" sz="1400" i="1" dirty="0"/>
              <a:t>Can. J. Phys. </a:t>
            </a:r>
            <a:r>
              <a:rPr lang="en-US" sz="1400" b="1" dirty="0"/>
              <a:t>95</a:t>
            </a:r>
            <a:r>
              <a:rPr lang="en-US" sz="1400" dirty="0"/>
              <a:t>: 993-998 (2017).</a:t>
            </a:r>
          </a:p>
        </p:txBody>
      </p:sp>
    </p:spTree>
    <p:extLst>
      <p:ext uri="{BB962C8B-B14F-4D97-AF65-F5344CB8AC3E}">
        <p14:creationId xmlns:p14="http://schemas.microsoft.com/office/powerpoint/2010/main" val="351852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Designing the APL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6017029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Experiment created using the Magnet Holder, USB4000 &amp; M216 + MU1403 spectrometers, and helium &amp; sodium tubes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Designed it around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from both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-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-dependencies of the normal Zeeman and </a:t>
                </a:r>
                <a:r>
                  <a:rPr lang="en-US" sz="2000" dirty="0" err="1">
                    <a:cs typeface="Arial" panose="020B0604020202020204" pitchFamily="34" charset="0"/>
                  </a:rPr>
                  <a:t>Paschen</a:t>
                </a:r>
                <a:r>
                  <a:rPr lang="en-US" sz="2000" dirty="0">
                    <a:cs typeface="Arial" panose="020B0604020202020204" pitchFamily="34" charset="0"/>
                  </a:rPr>
                  <a:t>-Back effects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Re-create Zeeman’s original sodium lamp experiment, showing widening of Sodium D line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Study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-dependence using three helium lines (He I 587, 667, 706 nm)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Study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-dependence using four helium lines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=1.07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T (He I 587, 667, 706, and 1083 nm)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Designed lab manual and lab report grade guide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lvl="1"/>
                <a:endParaRPr lang="en-US" sz="1800" dirty="0">
                  <a:cs typeface="Arial" panose="020B0604020202020204" pitchFamily="34" charset="0"/>
                </a:endParaRP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6017029" cy="4831064"/>
              </a:xfrm>
              <a:blipFill>
                <a:blip r:embed="rId3"/>
                <a:stretch>
                  <a:fillRect l="-912" t="-1261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7A162E1-95BE-4DD1-BD11-FBA184B94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21" y="2881745"/>
            <a:ext cx="4597162" cy="25876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13CEF7-B02E-4C8B-A752-4A8CE802A86B}"/>
              </a:ext>
            </a:extLst>
          </p:cNvPr>
          <p:cNvSpPr txBox="1"/>
          <p:nvPr/>
        </p:nvSpPr>
        <p:spPr>
          <a:xfrm>
            <a:off x="7908635" y="2148038"/>
            <a:ext cx="30923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Sodium lamp used to re-create Zeeman’s original findings</a:t>
            </a:r>
          </a:p>
        </p:txBody>
      </p:sp>
    </p:spTree>
    <p:extLst>
      <p:ext uri="{BB962C8B-B14F-4D97-AF65-F5344CB8AC3E}">
        <p14:creationId xmlns:p14="http://schemas.microsoft.com/office/powerpoint/2010/main" val="102112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967401-A148-4A89-961E-EAC5F034794B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365125"/>
            <a:ext cx="11601785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2326" y="1847048"/>
            <a:ext cx="889323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An experiment studying the physics underlying the Zeeman effect and </a:t>
            </a:r>
            <a:r>
              <a:rPr lang="en-US" sz="2000" dirty="0" err="1"/>
              <a:t>Paschen</a:t>
            </a:r>
            <a:r>
              <a:rPr lang="en-US" sz="2000" dirty="0"/>
              <a:t>-Back effect is developed for an advanced physics laboratory. We have improved upon the standard Zeeman effect experiment by eliminating the Fabry-Perot etalon, so that virtually any emission line in the visible spectrum can be analyzed. Emitted light from a ~1T magnet is analyzed by a Czerny-Turner spectrograph equipped with a small-pixel imaging CCD. The experiment was taught as part of the Principles of Experimental Physics course at Northeastern University to a combination of graduate/undergrad students. Zeeman’s original sodium experiment is recreated, and the splitting of argon and helium lines is measured as a function of field strength. The students analyze the proportionality of the splitting magnitude to both the B-field strength and lambda squared. The Bohr magneton is calculated and compared to theory. Student feedback is positive, citing the ability to experimentally witness a quantum mechanical effect.</a:t>
            </a:r>
            <a:endParaRPr lang="en-US" sz="2000" dirty="0"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94" y="6485278"/>
            <a:ext cx="5333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A. Taylor, A. Hyde,  and O. </a:t>
            </a:r>
            <a:r>
              <a:rPr lang="en-US" sz="1400" dirty="0" err="1"/>
              <a:t>Batishchev</a:t>
            </a:r>
            <a:r>
              <a:rPr lang="en-US" sz="1400" dirty="0"/>
              <a:t>, Am</a:t>
            </a:r>
            <a:r>
              <a:rPr lang="en-US" sz="1400" i="1" dirty="0"/>
              <a:t>. J. Phys. </a:t>
            </a:r>
            <a:r>
              <a:rPr lang="en-US" sz="1400" dirty="0"/>
              <a:t>Vol. 85, No. 8 (2017).</a:t>
            </a:r>
          </a:p>
        </p:txBody>
      </p:sp>
    </p:spTree>
    <p:extLst>
      <p:ext uri="{BB962C8B-B14F-4D97-AF65-F5344CB8AC3E}">
        <p14:creationId xmlns:p14="http://schemas.microsoft.com/office/powerpoint/2010/main" val="103599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Teaching the APL 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4321235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Taught experiment for PHYS5318 – Introduction to Experimental Physics at Northeastern University in Spring 2017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Total of 14 students, both grad and undergrad, across 14-week semester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Two 3-hour lab sessions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Generally 1</a:t>
                </a:r>
                <a:r>
                  <a:rPr lang="en-US" sz="1800" baseline="30000" dirty="0">
                    <a:cs typeface="Arial" panose="020B0604020202020204" pitchFamily="34" charset="0"/>
                  </a:rPr>
                  <a:t>st</a:t>
                </a:r>
                <a:r>
                  <a:rPr lang="en-US" sz="1800" dirty="0">
                    <a:cs typeface="Arial" panose="020B0604020202020204" pitchFamily="34" charset="0"/>
                  </a:rPr>
                  <a:t> to take broad He I and Na I spectra, high-res Sodium D broadening, and some high-res He I Zeeman effect spectra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2</a:t>
                </a:r>
                <a:r>
                  <a:rPr lang="en-US" sz="1800" baseline="30000" dirty="0">
                    <a:cs typeface="Arial" panose="020B0604020202020204" pitchFamily="34" charset="0"/>
                  </a:rPr>
                  <a:t>nd</a:t>
                </a:r>
                <a:r>
                  <a:rPr lang="en-US" sz="1800" dirty="0">
                    <a:cs typeface="Arial" panose="020B0604020202020204" pitchFamily="34" charset="0"/>
                  </a:rPr>
                  <a:t> to take the rest of the He I spectra and analyze the pixel spacing between peaks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Graphing, calculation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, and report done outside of class time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lvl="1"/>
                <a:endParaRPr lang="en-US" sz="1800" dirty="0">
                  <a:cs typeface="Arial" panose="020B0604020202020204" pitchFamily="34" charset="0"/>
                </a:endParaRP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4321235" cy="4831064"/>
              </a:xfrm>
              <a:blipFill>
                <a:blip r:embed="rId3"/>
                <a:stretch>
                  <a:fillRect l="-1271" t="-1261" r="-1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FBCC69A-24EF-4D60-BA55-31BE589338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24204" y="1825624"/>
                <a:ext cx="6140333" cy="48310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>
                    <a:cs typeface="Arial" panose="020B0604020202020204" pitchFamily="34" charset="0"/>
                  </a:rPr>
                  <a:t>Overall positive student outcome with the experiment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High comprehension of what to do, mixed comprehension of why it was done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Best comment: “I’ve never done an experiment that explained Quantum Mechanics so well! I think I finally get it!”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Improvements: start the lab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manual with the detailed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theory; cut out one or two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He 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parts; provide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more motivation for finding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two ways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lvl="1"/>
                <a:endParaRPr lang="en-US" sz="1800" dirty="0">
                  <a:cs typeface="Arial" panose="020B0604020202020204" pitchFamily="34" charset="0"/>
                </a:endParaRP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BFBCC69A-24EF-4D60-BA55-31BE5893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4204" y="1825624"/>
                <a:ext cx="6140333" cy="4831064"/>
              </a:xfrm>
              <a:prstGeom prst="rect">
                <a:avLst/>
              </a:prstGeom>
              <a:blipFill>
                <a:blip r:embed="rId4"/>
                <a:stretch>
                  <a:fillRect l="-894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CC400B-3C1F-4204-98E0-F75F3305F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36" y="3652449"/>
            <a:ext cx="2536913" cy="2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81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967401-A148-4A89-961E-EAC5F034794B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365125"/>
            <a:ext cx="1160178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History of the Zeeman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10007139" cy="4581419"/>
          </a:xfrm>
        </p:spPr>
        <p:txBody>
          <a:bodyPr>
            <a:noAutofit/>
          </a:bodyPr>
          <a:lstStyle/>
          <a:p>
            <a:r>
              <a:rPr lang="en-US" sz="2000" dirty="0">
                <a:cs typeface="Arial" panose="020B0604020202020204" pitchFamily="34" charset="0"/>
              </a:rPr>
              <a:t>1896: Pieter Zeeman observed a widening of the sodium D line in the presence of a magnetic field (normal Zeeman effect).</a:t>
            </a:r>
          </a:p>
          <a:p>
            <a:r>
              <a:rPr lang="en-US" sz="2000" dirty="0">
                <a:cs typeface="Arial" panose="020B0604020202020204" pitchFamily="34" charset="0"/>
              </a:rPr>
              <a:t>1897: Zeeman observed the line through a polarizer; he found two outer circularly-polarized peaks and a central plane-polarized peak; verified Lorentz’s theoretical predictions.</a:t>
            </a:r>
          </a:p>
          <a:p>
            <a:r>
              <a:rPr lang="en-US" sz="2000" dirty="0">
                <a:cs typeface="Arial" panose="020B0604020202020204" pitchFamily="34" charset="0"/>
              </a:rPr>
              <a:t>1898: Thomas Preston observed quartet pattern of lines in a magnetic field (Anomalous Zeeman effect).</a:t>
            </a:r>
          </a:p>
          <a:p>
            <a:r>
              <a:rPr lang="en-US" sz="2000" dirty="0">
                <a:cs typeface="Arial" panose="020B0604020202020204" pitchFamily="34" charset="0"/>
              </a:rPr>
              <a:t>1902: </a:t>
            </a:r>
            <a:r>
              <a:rPr lang="en-US" sz="2000" dirty="0" err="1">
                <a:cs typeface="Arial" panose="020B0604020202020204" pitchFamily="34" charset="0"/>
              </a:rPr>
              <a:t>Paschen</a:t>
            </a:r>
            <a:r>
              <a:rPr lang="en-US" sz="2000" dirty="0">
                <a:cs typeface="Arial" panose="020B0604020202020204" pitchFamily="34" charset="0"/>
              </a:rPr>
              <a:t>, Runge, and others fine Anomalous Zeeman effect patterns of six, nine, eleven, etc. in atomic spectra.</a:t>
            </a:r>
          </a:p>
          <a:p>
            <a:r>
              <a:rPr lang="en-US" sz="2000" dirty="0">
                <a:cs typeface="Arial" panose="020B0604020202020204" pitchFamily="34" charset="0"/>
              </a:rPr>
              <a:t>1925: </a:t>
            </a:r>
            <a:r>
              <a:rPr lang="en-US" sz="2000" dirty="0" err="1">
                <a:cs typeface="Arial" panose="020B0604020202020204" pitchFamily="34" charset="0"/>
              </a:rPr>
              <a:t>Schödinger</a:t>
            </a:r>
            <a:r>
              <a:rPr lang="en-US" sz="2000" dirty="0">
                <a:cs typeface="Arial" panose="020B0604020202020204" pitchFamily="34" charset="0"/>
              </a:rPr>
              <a:t> formulates wave equation</a:t>
            </a:r>
          </a:p>
          <a:p>
            <a:r>
              <a:rPr lang="en-US" sz="2000" dirty="0">
                <a:cs typeface="Arial" panose="020B0604020202020204" pitchFamily="34" charset="0"/>
              </a:rPr>
              <a:t>1925: Pauli and Heisenberg formulate nascent quantum mechanics to explain the Anomalous Zeeman effect</a:t>
            </a:r>
          </a:p>
          <a:p>
            <a:r>
              <a:rPr lang="en-US" sz="2000" dirty="0">
                <a:cs typeface="Arial" panose="020B0604020202020204" pitchFamily="34" charset="0"/>
              </a:rPr>
              <a:t>1926: </a:t>
            </a:r>
            <a:r>
              <a:rPr lang="en-US" sz="2000" dirty="0" err="1">
                <a:cs typeface="Arial" panose="020B0604020202020204" pitchFamily="34" charset="0"/>
              </a:rPr>
              <a:t>Uhlenbeck</a:t>
            </a:r>
            <a:r>
              <a:rPr lang="en-US" sz="2000" dirty="0">
                <a:cs typeface="Arial" panose="020B0604020202020204" pitchFamily="34" charset="0"/>
              </a:rPr>
              <a:t> and </a:t>
            </a:r>
            <a:r>
              <a:rPr lang="en-US" sz="2000" dirty="0" err="1">
                <a:cs typeface="Arial" panose="020B0604020202020204" pitchFamily="34" charset="0"/>
              </a:rPr>
              <a:t>Goudsmit</a:t>
            </a:r>
            <a:r>
              <a:rPr lang="en-US" sz="2000" dirty="0">
                <a:cs typeface="Arial" panose="020B0604020202020204" pitchFamily="34" charset="0"/>
              </a:rPr>
              <a:t>, </a:t>
            </a:r>
            <a:r>
              <a:rPr lang="en-US" sz="2000" dirty="0" err="1">
                <a:cs typeface="Arial" panose="020B0604020202020204" pitchFamily="34" charset="0"/>
              </a:rPr>
              <a:t>Bichowsky</a:t>
            </a:r>
            <a:r>
              <a:rPr lang="en-US" sz="2000" dirty="0">
                <a:cs typeface="Arial" panose="020B0604020202020204" pitchFamily="34" charset="0"/>
              </a:rPr>
              <a:t> and Urey independently discover the intrinsic spin of the electron, </a:t>
            </a:r>
          </a:p>
          <a:p>
            <a:endParaRPr lang="en-US" sz="2000" dirty="0">
              <a:cs typeface="Arial" panose="020B0604020202020204" pitchFamily="34" charset="0"/>
            </a:endParaRPr>
          </a:p>
          <a:p>
            <a:endParaRPr lang="en-US" sz="2000" dirty="0"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1414979"/>
            <a:ext cx="480891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In case you missed it in your Modern Physics class…</a:t>
            </a:r>
          </a:p>
        </p:txBody>
      </p:sp>
    </p:spTree>
    <p:extLst>
      <p:ext uri="{BB962C8B-B14F-4D97-AF65-F5344CB8AC3E}">
        <p14:creationId xmlns:p14="http://schemas.microsoft.com/office/powerpoint/2010/main" val="23538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Quantifying the Zeeman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4"/>
                <a:ext cx="5989320" cy="4831064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An external magnetic field B exerts a torque on an electron’s magnetic dipole µ and shifts the energy of the atomic level from the non-perturbed energy by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𝑩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br>
                  <a:rPr lang="en-US" sz="2000" b="1" dirty="0">
                    <a:cs typeface="Arial" panose="020B0604020202020204" pitchFamily="34" charset="0"/>
                  </a:rPr>
                </a:br>
                <a:endParaRPr lang="en-US" sz="2000" b="1" dirty="0"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cs typeface="Arial" panose="020B0604020202020204" pitchFamily="34" charset="0"/>
                  </a:rPr>
                  <a:t>    </a:t>
                </a:r>
                <a:r>
                  <a:rPr lang="en-US" sz="2000" dirty="0"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b="1" dirty="0"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cs typeface="Arial" panose="020B0604020202020204" pitchFamily="34" charset="0"/>
                  </a:rPr>
                  <a:t>is the </a:t>
                </a:r>
                <a:r>
                  <a:rPr lang="en-US" sz="2000" dirty="0" err="1">
                    <a:cs typeface="Arial" panose="020B0604020202020204" pitchFamily="34" charset="0"/>
                  </a:rPr>
                  <a:t>Landé</a:t>
                </a:r>
                <a:r>
                  <a:rPr lang="en-US" sz="2000" dirty="0">
                    <a:cs typeface="Arial" panose="020B0604020202020204" pitchFamily="34" charset="0"/>
                  </a:rPr>
                  <a:t> g-factor,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b="1" dirty="0"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cs typeface="Arial" panose="020B0604020202020204" pitchFamily="34" charset="0"/>
                  </a:rPr>
                  <a:t>is the Bohr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    magneton,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sz="2000" b="1" dirty="0"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cs typeface="Arial" panose="020B0604020202020204" pitchFamily="34" charset="0"/>
                  </a:rPr>
                  <a:t>is the projection of the total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:r>
                  <a:rPr lang="en-US" sz="2000" dirty="0">
                    <a:cs typeface="Arial" panose="020B0604020202020204" pitchFamily="34" charset="0"/>
                  </a:rPr>
                  <a:t>    angular momentum </a:t>
                </a:r>
                <a:r>
                  <a:rPr lang="en-US" sz="2000" b="1" dirty="0">
                    <a:cs typeface="Arial" panose="020B0604020202020204" pitchFamily="34" charset="0"/>
                  </a:rPr>
                  <a:t>J</a:t>
                </a:r>
                <a:r>
                  <a:rPr lang="en-US" sz="2000" dirty="0">
                    <a:cs typeface="Arial" panose="020B0604020202020204" pitchFamily="34" charset="0"/>
                  </a:rPr>
                  <a:t> = </a:t>
                </a:r>
                <a:r>
                  <a:rPr lang="en-US" sz="2000" b="1" dirty="0">
                    <a:cs typeface="Arial" panose="020B0604020202020204" pitchFamily="34" charset="0"/>
                  </a:rPr>
                  <a:t>L</a:t>
                </a:r>
                <a:r>
                  <a:rPr lang="en-US" sz="2000" dirty="0">
                    <a:cs typeface="Arial" panose="020B0604020202020204" pitchFamily="34" charset="0"/>
                  </a:rPr>
                  <a:t> + </a:t>
                </a:r>
                <a:r>
                  <a:rPr lang="en-US" sz="2000" b="1" dirty="0">
                    <a:cs typeface="Arial" panose="020B0604020202020204" pitchFamily="34" charset="0"/>
                  </a:rPr>
                  <a:t>S</a:t>
                </a:r>
                <a:r>
                  <a:rPr lang="en-US" sz="2000" dirty="0"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The change in wavelength from a small change in 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is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box>
                      <m:box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h𝑐</m:t>
                            </m:r>
                          </m:den>
                        </m:f>
                      </m:e>
                    </m:box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cs typeface="Arial" panose="020B0604020202020204" pitchFamily="34" charset="0"/>
                  </a:rPr>
                  <a:t>Substituting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±1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=±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h𝑐</m:t>
                        </m:r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cs typeface="Arial" panose="020B0604020202020204" pitchFamily="34" charset="0"/>
                  </a:rPr>
                  <a:t>For practical laboratory settings,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=5−20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pm.</a:t>
                </a: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4"/>
                <a:ext cx="5989320" cy="4831064"/>
              </a:xfrm>
              <a:blipFill>
                <a:blip r:embed="rId3"/>
                <a:stretch>
                  <a:fillRect l="-916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2217E22-066E-4C02-8715-3B3C2E1D5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318" y="3291921"/>
            <a:ext cx="5241071" cy="18984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D9F04B-5531-4678-94B0-1CB0217B1385}"/>
              </a:ext>
            </a:extLst>
          </p:cNvPr>
          <p:cNvSpPr txBox="1"/>
          <p:nvPr/>
        </p:nvSpPr>
        <p:spPr>
          <a:xfrm>
            <a:off x="7498811" y="6319065"/>
            <a:ext cx="440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sourced from:</a:t>
            </a:r>
          </a:p>
          <a:p>
            <a:r>
              <a:rPr lang="en-US" sz="1200" dirty="0"/>
              <a:t>http://hyperphysics.phy-astr.gsu.edu/hbase/quantum/zeeman.html</a:t>
            </a:r>
          </a:p>
        </p:txBody>
      </p:sp>
    </p:spTree>
    <p:extLst>
      <p:ext uri="{BB962C8B-B14F-4D97-AF65-F5344CB8AC3E}">
        <p14:creationId xmlns:p14="http://schemas.microsoft.com/office/powerpoint/2010/main" val="3588049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365125"/>
            <a:ext cx="110302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Zeeman Effect in Physics Teaching Lab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8" y="1825625"/>
                <a:ext cx="4969627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Understanding the Zeeman effect is important for historic and current research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Experiments introducing the effect are widely used in physics laboratory curricula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Common approach utilizes electromagnets and Fabry-Perot etalon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Requires Reflectivity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≈0.9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to resolve splitting of lines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Usually measures only a few spectral lines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Electromagnets and/or etalon require liquid cooling to maintain performance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lvl="1"/>
                <a:endParaRPr lang="en-US" sz="16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8" y="1825625"/>
                <a:ext cx="4969627" cy="4351338"/>
              </a:xfrm>
              <a:blipFill>
                <a:blip r:embed="rId3"/>
                <a:stretch>
                  <a:fillRect l="-980" t="-1401" r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2199" y="5273228"/>
                <a:ext cx="5428397" cy="13255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Replaced </a:t>
                </a:r>
                <a:r>
                  <a:rPr lang="en-US" sz="2000" dirty="0" err="1">
                    <a:cs typeface="Arial" panose="020B0604020202020204" pitchFamily="34" charset="0"/>
                  </a:rPr>
                  <a:t>Fabry</a:t>
                </a:r>
                <a:r>
                  <a:rPr lang="en-US" sz="2000" dirty="0">
                    <a:cs typeface="Arial" panose="020B0604020202020204" pitchFamily="34" charset="0"/>
                  </a:rPr>
                  <a:t>-Perot with high-resolution spectroscopic system that allows measuring the entire spectrum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Replaced electromagnet with permanent magnets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1 T</a:t>
                </a:r>
              </a:p>
              <a:p>
                <a:pPr marL="0" indent="0">
                  <a:buNone/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2199" y="5273228"/>
                <a:ext cx="5428397" cy="1325563"/>
              </a:xfrm>
              <a:blipFill>
                <a:blip r:embed="rId4"/>
                <a:stretch>
                  <a:fillRect l="-786" t="-7834" r="-337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364" y="1827384"/>
            <a:ext cx="5427232" cy="33512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8415" y="1471681"/>
            <a:ext cx="511596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Example: Zeeman Experiment at MIT Junior Physics  Lab</a:t>
            </a:r>
          </a:p>
        </p:txBody>
      </p:sp>
    </p:spTree>
    <p:extLst>
      <p:ext uri="{BB962C8B-B14F-4D97-AF65-F5344CB8AC3E}">
        <p14:creationId xmlns:p14="http://schemas.microsoft.com/office/powerpoint/2010/main" val="405460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2" y="365125"/>
            <a:ext cx="1128254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McPherson M216 Spectrometer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4975747" cy="4773166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Made by McPherson in 1960s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Used at Harvard Center for Astrophysics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Donated to NEU Plasma Lab in 2014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Asymmetrical Czerny-Turner design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= 1 m focal length with 1200 g/mm grating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Large 8” collecting and 12”  focusing mirrors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Originally designed for 35 mm film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4975747" cy="4773166"/>
              </a:xfrm>
              <a:blipFill>
                <a:blip r:embed="rId3"/>
                <a:stretch>
                  <a:fillRect l="-979" t="-1277" r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428397" cy="5032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u="sng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u="sng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u="sng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u="sng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u="sng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u="sng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u="sng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</a:rPr>
              <a:t>Was retrofitted to deliver high spectral resolution in UV—NIR range with new CMOS camera and collecting optics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643" y="1825624"/>
            <a:ext cx="4057508" cy="2780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3058" y="1513716"/>
            <a:ext cx="484667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Side view of M216 installed in the NEU Plasma Lab</a:t>
            </a:r>
          </a:p>
        </p:txBody>
      </p:sp>
    </p:spTree>
    <p:extLst>
      <p:ext uri="{BB962C8B-B14F-4D97-AF65-F5344CB8AC3E}">
        <p14:creationId xmlns:p14="http://schemas.microsoft.com/office/powerpoint/2010/main" val="35790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3967401-A148-4A89-961E-EAC5F034794B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28BEF6-C024-4ABA-ACCF-22408B294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13" y="1690688"/>
            <a:ext cx="4629184" cy="22764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365125"/>
            <a:ext cx="1160178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Initial Viability Test of Spectroscopic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540625"/>
                <a:ext cx="4454236" cy="4952250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Tested Resolution in measuring Zeeman Effect using a simple proof-of-concept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Pasco Spectral Tube 50-W discharge tube and 125 V Power Supply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Modified a Pasco Spectral Tube power supply to lay flat, and two attached N50 neodymium magnets created a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~0.8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T field at center of tube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Optical fiber pointed in center of field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Observed Zeeman triplet splitting of the He I 706 nm line 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MU1403 camera, 5 um slit</a:t>
                </a: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Side peaks approx. half of center </a:t>
                </a:r>
                <a:br>
                  <a:rPr lang="en-US" sz="1800" dirty="0">
                    <a:cs typeface="Arial" panose="020B0604020202020204" pitchFamily="34" charset="0"/>
                  </a:rPr>
                </a:br>
                <a:r>
                  <a:rPr lang="en-US" sz="1800" dirty="0">
                    <a:cs typeface="Arial" panose="020B0604020202020204" pitchFamily="34" charset="0"/>
                  </a:rPr>
                  <a:t>peak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540625"/>
                <a:ext cx="4454236" cy="4952250"/>
              </a:xfrm>
              <a:blipFill>
                <a:blip r:embed="rId4"/>
                <a:stretch>
                  <a:fillRect l="-1233" t="-1355" r="-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7535959" y="1394428"/>
            <a:ext cx="28484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Initial proof-of-concept setup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21391" y="3932463"/>
            <a:ext cx="327763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Initial spectrum of Zeeman Effect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5B3D1D3-2B52-47C8-9549-299CAD234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7" y="4286406"/>
            <a:ext cx="2796682" cy="2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7099B-2C6E-4B2B-A7DF-4180C3A6F7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49" y="4323042"/>
            <a:ext cx="4106257" cy="239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20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365125"/>
            <a:ext cx="1160178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Permanent Magnet Holder for Zeeman Effect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8" y="1825625"/>
                <a:ext cx="7386157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Magnet Holder was designed by Prof. </a:t>
                </a:r>
                <a:r>
                  <a:rPr lang="en-US" sz="2000" dirty="0" err="1">
                    <a:cs typeface="Arial" panose="020B0604020202020204" pitchFamily="34" charset="0"/>
                  </a:rPr>
                  <a:t>Batishchev</a:t>
                </a:r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Machined by NEU machine shop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Two 8” arms each loaded with a 2” N52 neodymium permanent magnet, remanence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1.48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T at surface</a:t>
                </a:r>
              </a:p>
              <a:p>
                <a:pPr lvl="1"/>
                <a:r>
                  <a:rPr lang="en-US" sz="1600" dirty="0">
                    <a:cs typeface="Arial" panose="020B0604020202020204" pitchFamily="34" charset="0"/>
                  </a:rPr>
                  <a:t>Threaded for 1 mm/rotation travel</a:t>
                </a:r>
              </a:p>
              <a:p>
                <a:pPr lvl="1"/>
                <a:r>
                  <a:rPr lang="en-US" sz="1600" dirty="0">
                    <a:cs typeface="Arial" panose="020B0604020202020204" pitchFamily="34" charset="0"/>
                  </a:rPr>
                  <a:t>Handles added and marked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Rotation of arms in the body varies separation distance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Upper and lower openings through which the light source is placed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Side opening notched for mm-measurements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Sturdy wooden frame cut, assembled, and installed on optical bread board table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3D-printed tube stop on top and bottom to secure light source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8" y="1825625"/>
                <a:ext cx="7386157" cy="4351338"/>
              </a:xfrm>
              <a:blipFill>
                <a:blip r:embed="rId3"/>
                <a:stretch>
                  <a:fillRect l="-660" t="-1401" b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41" y="4304446"/>
            <a:ext cx="2738512" cy="2333959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408" y="2055814"/>
            <a:ext cx="3168579" cy="1820802"/>
          </a:xfrm>
        </p:spPr>
      </p:pic>
      <p:sp>
        <p:nvSpPr>
          <p:cNvPr id="10" name="Rectangle 9"/>
          <p:cNvSpPr/>
          <p:nvPr/>
        </p:nvSpPr>
        <p:spPr>
          <a:xfrm>
            <a:off x="8833124" y="1648653"/>
            <a:ext cx="21151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Holder body and arm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03492" y="3968728"/>
            <a:ext cx="25744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cs typeface="Arial" panose="020B0604020202020204" pitchFamily="34" charset="0"/>
              </a:rPr>
              <a:t>Assembled Holder in frame</a:t>
            </a:r>
          </a:p>
        </p:txBody>
      </p:sp>
    </p:spTree>
    <p:extLst>
      <p:ext uri="{BB962C8B-B14F-4D97-AF65-F5344CB8AC3E}">
        <p14:creationId xmlns:p14="http://schemas.microsoft.com/office/powerpoint/2010/main" val="3645136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7E9BF1C-814D-49D1-BFB0-0B61AF774976}"/>
              </a:ext>
            </a:extLst>
          </p:cNvPr>
          <p:cNvSpPr>
            <a:spLocks/>
          </p:cNvSpPr>
          <p:nvPr/>
        </p:nvSpPr>
        <p:spPr>
          <a:xfrm>
            <a:off x="0" y="-1"/>
            <a:ext cx="12192000" cy="1403797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85000"/>
                </a:schemeClr>
              </a:gs>
              <a:gs pos="42000">
                <a:srgbClr val="8A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051" y="365125"/>
            <a:ext cx="11601785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Calibration of B-Field Strength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199" y="1825625"/>
                <a:ext cx="4789221" cy="435133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>
                    <a:cs typeface="Arial" panose="020B0604020202020204" pitchFamily="34" charset="0"/>
                  </a:rPr>
                  <a:t>Measured Field Strength across the magnet face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at various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cs typeface="Arial" panose="020B0604020202020204" pitchFamily="34" charset="0"/>
                  </a:rPr>
                  <a:t>Placed the sensor tip of an Alpha Labs </a:t>
                </a:r>
                <a:r>
                  <a:rPr lang="en-US" sz="2000" dirty="0" err="1">
                    <a:cs typeface="Arial" panose="020B0604020202020204" pitchFamily="34" charset="0"/>
                  </a:rPr>
                  <a:t>gaussmeter</a:t>
                </a:r>
                <a:r>
                  <a:rPr lang="en-US" sz="2000" dirty="0">
                    <a:cs typeface="Arial" panose="020B0604020202020204" pitchFamily="34" charset="0"/>
                  </a:rPr>
                  <a:t> on a moveable stage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Made multiple measurements at</a:t>
                </a:r>
                <a:br>
                  <a:rPr lang="en-US" sz="2000" dirty="0"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mm to determine accuracy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=0.02</m:t>
                    </m:r>
                  </m:oMath>
                </a14:m>
                <a:r>
                  <a:rPr lang="en-US" sz="1800" dirty="0">
                    <a:cs typeface="Arial" panose="020B0604020202020204" pitchFamily="34" charset="0"/>
                  </a:rPr>
                  <a:t> T</a:t>
                </a:r>
              </a:p>
              <a:p>
                <a:r>
                  <a:rPr lang="en-US" sz="2000" b="0" dirty="0">
                    <a:cs typeface="Arial" panose="020B0604020202020204" pitchFamily="34" charset="0"/>
                  </a:rPr>
                  <a:t>For a given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, measured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=4.5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mm, starting 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000" dirty="0">
                  <a:cs typeface="Arial" panose="020B0604020202020204" pitchFamily="34" charset="0"/>
                </a:endParaRPr>
              </a:p>
              <a:p>
                <a:pPr lvl="1"/>
                <a:r>
                  <a:rPr lang="en-US" sz="1800" dirty="0">
                    <a:cs typeface="Arial" panose="020B0604020202020204" pitchFamily="34" charset="0"/>
                  </a:rPr>
                  <a:t>Ran calibration 3x to eliminate possible sensor tip misalignment </a:t>
                </a:r>
                <a:r>
                  <a:rPr lang="en-US" sz="1600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Achieves 1.19 T in center</a:t>
                </a:r>
              </a:p>
              <a:p>
                <a:r>
                  <a:rPr lang="en-US" sz="2000" dirty="0">
                    <a:cs typeface="Arial" panose="020B0604020202020204" pitchFamily="34" charset="0"/>
                  </a:rPr>
                  <a:t>Approx. uniform across face of magnets</a:t>
                </a:r>
              </a:p>
              <a:p>
                <a:endParaRPr lang="en-US" sz="2000" dirty="0">
                  <a:cs typeface="Arial" panose="020B0604020202020204" pitchFamily="34" charset="0"/>
                </a:endParaRPr>
              </a:p>
              <a:p>
                <a:pPr marL="228600" lvl="1">
                  <a:spcBef>
                    <a:spcPts val="1000"/>
                  </a:spcBef>
                </a:pPr>
                <a:endParaRPr lang="en-US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199" y="1825625"/>
                <a:ext cx="4789221" cy="4351338"/>
              </a:xfrm>
              <a:blipFill>
                <a:blip r:embed="rId3"/>
                <a:stretch>
                  <a:fillRect l="-1018" t="-140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51" y="4232274"/>
            <a:ext cx="4548830" cy="2598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27420" y="4967717"/>
                <a:ext cx="1936781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700" dirty="0">
                    <a:cs typeface="Arial" panose="020B0604020202020204" pitchFamily="34" charset="0"/>
                  </a:rPr>
                  <a:t>Magnetic field as a function of radial distance from the center for varied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17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420" y="4967717"/>
                <a:ext cx="1936781" cy="1138773"/>
              </a:xfrm>
              <a:prstGeom prst="rect">
                <a:avLst/>
              </a:prstGeom>
              <a:blipFill>
                <a:blip r:embed="rId5"/>
                <a:stretch>
                  <a:fillRect l="-1887" t="-2139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69A1A2-D636-4269-802F-0D9319F18F98}"/>
                  </a:ext>
                </a:extLst>
              </p:cNvPr>
              <p:cNvSpPr/>
              <p:nvPr/>
            </p:nvSpPr>
            <p:spPr>
              <a:xfrm>
                <a:off x="5627421" y="2379823"/>
                <a:ext cx="1870660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700" dirty="0">
                    <a:cs typeface="Arial" panose="020B0604020202020204" pitchFamily="34" charset="0"/>
                  </a:rPr>
                  <a:t>Magnetic field at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1700" dirty="0">
                    <a:cs typeface="Arial" panose="020B0604020202020204" pitchFamily="34" charset="0"/>
                  </a:rPr>
                  <a:t> as a function of separation distance </a:t>
                </a:r>
                <a14:m>
                  <m:oMath xmlns:m="http://schemas.openxmlformats.org/officeDocument/2006/math">
                    <m:r>
                      <a:rPr lang="en-US" sz="17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endParaRPr lang="en-US" sz="17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469A1A2-D636-4269-802F-0D9319F18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421" y="2379823"/>
                <a:ext cx="1870660" cy="1138773"/>
              </a:xfrm>
              <a:prstGeom prst="rect">
                <a:avLst/>
              </a:prstGeom>
              <a:blipFill>
                <a:blip r:embed="rId6"/>
                <a:stretch>
                  <a:fillRect l="-1954" t="-1604" r="-4235"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72C34D3-984D-4BA8-BC19-CD3FAAD781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78" y="1384769"/>
            <a:ext cx="4022633" cy="3078264"/>
          </a:xfrm>
        </p:spPr>
      </p:pic>
    </p:spTree>
    <p:extLst>
      <p:ext uri="{BB962C8B-B14F-4D97-AF65-F5344CB8AC3E}">
        <p14:creationId xmlns:p14="http://schemas.microsoft.com/office/powerpoint/2010/main" val="292598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8885</TotalTime>
  <Words>2300</Words>
  <Application>Microsoft Office PowerPoint</Application>
  <PresentationFormat>Widescreen</PresentationFormat>
  <Paragraphs>255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Palatino Linotype</vt:lpstr>
      <vt:lpstr>Office Theme</vt:lpstr>
      <vt:lpstr>Zeeman Effect Experiment with High-Resolution Spectroscopy for Advanced Physics Laboratory</vt:lpstr>
      <vt:lpstr>Abstract</vt:lpstr>
      <vt:lpstr>History of the Zeeman Effect</vt:lpstr>
      <vt:lpstr>Quantifying the Zeeman Effect</vt:lpstr>
      <vt:lpstr>Zeeman Effect in Physics Teaching Lab</vt:lpstr>
      <vt:lpstr>McPherson M216 Spectrometer</vt:lpstr>
      <vt:lpstr>Initial Viability Test of Spectroscopic System</vt:lpstr>
      <vt:lpstr>Permanent Magnet Holder for Zeeman Effect </vt:lpstr>
      <vt:lpstr>Calibration of B-Field Strength Measurements</vt:lpstr>
      <vt:lpstr>Light Source and Collection Optics </vt:lpstr>
      <vt:lpstr>UV-VIS Spectroscopic Systems</vt:lpstr>
      <vt:lpstr>Determination of Spectral Lines </vt:lpstr>
      <vt:lpstr>Zeeman Effect in Singlets</vt:lpstr>
      <vt:lpstr>Zeeman Effect in Triplets</vt:lpstr>
      <vt:lpstr>Study of B-field Dependence</vt:lpstr>
      <vt:lpstr>Study of λ2 Dependence</vt:lpstr>
      <vt:lpstr>Anomalous Zeeman Effect in Argon</vt:lpstr>
      <vt:lpstr>Improvements and NIR Extension</vt:lpstr>
      <vt:lpstr>Designing the APL Experiment</vt:lpstr>
      <vt:lpstr>Teaching the APL 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Taylor</dc:creator>
  <cp:lastModifiedBy>Andrew Taylor</cp:lastModifiedBy>
  <cp:revision>2</cp:revision>
  <dcterms:created xsi:type="dcterms:W3CDTF">2017-12-23T18:28:14Z</dcterms:created>
  <dcterms:modified xsi:type="dcterms:W3CDTF">2018-01-06T20:56:11Z</dcterms:modified>
</cp:coreProperties>
</file>